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81" r:id="rId3"/>
    <p:sldId id="266" r:id="rId4"/>
    <p:sldId id="267" r:id="rId5"/>
    <p:sldId id="282" r:id="rId6"/>
    <p:sldId id="268" r:id="rId7"/>
    <p:sldId id="269" r:id="rId8"/>
    <p:sldId id="270" r:id="rId9"/>
    <p:sldId id="283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  <p:sldId id="257" r:id="rId19"/>
    <p:sldId id="260" r:id="rId20"/>
    <p:sldId id="258" r:id="rId21"/>
    <p:sldId id="261" r:id="rId22"/>
    <p:sldId id="262" r:id="rId23"/>
    <p:sldId id="259" r:id="rId24"/>
    <p:sldId id="263" r:id="rId25"/>
    <p:sldId id="264" r:id="rId26"/>
    <p:sldId id="279" r:id="rId27"/>
    <p:sldId id="280" r:id="rId28"/>
    <p:sldId id="265" r:id="rId29"/>
    <p:sldId id="285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72DE1-B5A4-41F6-8218-B6D3E8E73AB8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4707E5-9D63-41D0-B3E8-725FA96F18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72DE1-B5A4-41F6-8218-B6D3E8E73AB8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4707E5-9D63-41D0-B3E8-725FA96F18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72DE1-B5A4-41F6-8218-B6D3E8E73AB8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4707E5-9D63-41D0-B3E8-725FA96F18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72DE1-B5A4-41F6-8218-B6D3E8E73AB8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4707E5-9D63-41D0-B3E8-725FA96F18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72DE1-B5A4-41F6-8218-B6D3E8E73AB8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4707E5-9D63-41D0-B3E8-725FA96F18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72DE1-B5A4-41F6-8218-B6D3E8E73AB8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4707E5-9D63-41D0-B3E8-725FA96F18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72DE1-B5A4-41F6-8218-B6D3E8E73AB8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4707E5-9D63-41D0-B3E8-725FA96F18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72DE1-B5A4-41F6-8218-B6D3E8E73AB8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4707E5-9D63-41D0-B3E8-725FA96F18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72DE1-B5A4-41F6-8218-B6D3E8E73AB8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4707E5-9D63-41D0-B3E8-725FA96F18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72DE1-B5A4-41F6-8218-B6D3E8E73AB8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4707E5-9D63-41D0-B3E8-725FA96F181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9672DE1-B5A4-41F6-8218-B6D3E8E73AB8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4707E5-9D63-41D0-B3E8-725FA96F18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9672DE1-B5A4-41F6-8218-B6D3E8E73AB8}" type="datetimeFigureOut">
              <a:rPr lang="en-US" smtClean="0"/>
              <a:pPr/>
              <a:t>4/12/2012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C4707E5-9D63-41D0-B3E8-725FA96F181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gif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scmagazine.com/the-real-cost-of-a-security-breach/article/113717/" TargetMode="External"/><Relationship Id="rId13" Type="http://schemas.openxmlformats.org/officeDocument/2006/relationships/hyperlink" Target="http://www.vanityfair.com/contributors/michael-joseph-gross" TargetMode="External"/><Relationship Id="rId3" Type="http://schemas.openxmlformats.org/officeDocument/2006/relationships/hyperlink" Target="http://www.informationweek.com/news/security/attacks/232301079" TargetMode="External"/><Relationship Id="rId7" Type="http://schemas.openxmlformats.org/officeDocument/2006/relationships/hyperlink" Target="http://www.computerweekly.com/news/1280097340/Analysis-Is-the-Epsilon-data-breach-a-watershed-for-the-marketing-industry" TargetMode="External"/><Relationship Id="rId12" Type="http://schemas.openxmlformats.org/officeDocument/2006/relationships/hyperlink" Target="http://www.washingtonpost.com/national/national-security/report-identifies-widespread-cyber-spying/2011/07/29/gIQAoTUmqI_story.html" TargetMode="External"/><Relationship Id="rId2" Type="http://schemas.openxmlformats.org/officeDocument/2006/relationships/hyperlink" Target="http://www.informationweek.com/authors/662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week.com/c/a/Security/Epsilon-Data-Breach-Hits-Banks-Retail-Giants-154971/" TargetMode="External"/><Relationship Id="rId11" Type="http://schemas.openxmlformats.org/officeDocument/2006/relationships/hyperlink" Target="http://www.washingtonpost.com/ellen-nakashima/2011/03/02/ABdt4sM_page.html" TargetMode="External"/><Relationship Id="rId5" Type="http://schemas.openxmlformats.org/officeDocument/2006/relationships/hyperlink" Target="http://www.eweek.com/cp/bio/Fahmida-Y.-Rashid/" TargetMode="External"/><Relationship Id="rId10" Type="http://schemas.openxmlformats.org/officeDocument/2006/relationships/hyperlink" Target="http://www.foxnews.com/story/0,2933,294471,00.html" TargetMode="External"/><Relationship Id="rId4" Type="http://schemas.openxmlformats.org/officeDocument/2006/relationships/hyperlink" Target="http://www.informationweek.com/authors/1289" TargetMode="External"/><Relationship Id="rId9" Type="http://schemas.openxmlformats.org/officeDocument/2006/relationships/hyperlink" Target="http://www.pcworld.com/author/Tony-Bradley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685800"/>
            <a:ext cx="7620000" cy="991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Information Security Lapses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1828800"/>
            <a:ext cx="6400800" cy="2209800"/>
          </a:xfrm>
        </p:spPr>
        <p:txBody>
          <a:bodyPr>
            <a:normAutofit/>
          </a:bodyPr>
          <a:lstStyle/>
          <a:p>
            <a:r>
              <a:rPr lang="en-US" dirty="0" smtClean="0"/>
              <a:t>Top 10 Security Breaches</a:t>
            </a:r>
          </a:p>
          <a:p>
            <a:r>
              <a:rPr lang="en-US" dirty="0" smtClean="0"/>
              <a:t>Kyle Chase</a:t>
            </a:r>
          </a:p>
          <a:p>
            <a:r>
              <a:rPr lang="en-US" dirty="0" err="1" smtClean="0"/>
              <a:t>Revati</a:t>
            </a:r>
            <a:r>
              <a:rPr lang="en-US" dirty="0" smtClean="0"/>
              <a:t> </a:t>
            </a:r>
            <a:r>
              <a:rPr lang="en-US" dirty="0" err="1" smtClean="0"/>
              <a:t>Kailasam</a:t>
            </a:r>
            <a:endParaRPr lang="en-US" dirty="0" smtClean="0"/>
          </a:p>
          <a:p>
            <a:r>
              <a:rPr lang="en-US" dirty="0" smtClean="0"/>
              <a:t>Kelly Walker</a:t>
            </a:r>
          </a:p>
          <a:p>
            <a:endParaRPr lang="en-US" dirty="0"/>
          </a:p>
        </p:txBody>
      </p:sp>
      <p:pic>
        <p:nvPicPr>
          <p:cNvPr id="1026" name="Picture 2" descr="http://www.hackstacks.com/wp-content/uploads/2012/02/Security-Breach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480" y="1060938"/>
            <a:ext cx="2647950" cy="2305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707607"/>
            <a:ext cx="1079651" cy="108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Content Placeholder 5" descr="thumbnai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3727390"/>
            <a:ext cx="1238250" cy="1047750"/>
          </a:xfrm>
          <a:prstGeom prst="rect">
            <a:avLst/>
          </a:prstGeom>
        </p:spPr>
      </p:pic>
      <p:pic>
        <p:nvPicPr>
          <p:cNvPr id="1028" name="Picture 4" descr="C:\Users\kchase\Pictures\7-eleven_logo.g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883" y="5105400"/>
            <a:ext cx="1132768" cy="109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kchase\Pictures\ao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0519" y="4659373"/>
            <a:ext cx="1982482" cy="182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Content Placeholder 3" descr="tricare-logo-250x166-ts20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81600" y="3727390"/>
            <a:ext cx="1669353" cy="1110120"/>
          </a:xfrm>
          <a:prstGeom prst="rect">
            <a:avLst/>
          </a:prstGeom>
        </p:spPr>
      </p:pic>
      <p:pic>
        <p:nvPicPr>
          <p:cNvPr id="1030" name="Picture 6" descr="C:\Users\kchase\Pictures\epsilon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5" y="4808202"/>
            <a:ext cx="15240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kchase\Pictures\mcafee_logo2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323" y="5282994"/>
            <a:ext cx="1624012" cy="57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kchase\Pictures\sony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767595"/>
            <a:ext cx="1560911" cy="104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kchase\Pictures\TJX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5105400"/>
            <a:ext cx="1708150" cy="90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kchase\Pictures\monster_logo.gif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622" y="3760452"/>
            <a:ext cx="1438275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Monster.com (2007)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260080" cy="487984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220000"/>
              </a:lnSpc>
            </a:pPr>
            <a:r>
              <a:rPr lang="en-US" dirty="0" smtClean="0"/>
              <a:t>Monster was created in 1999</a:t>
            </a:r>
          </a:p>
          <a:p>
            <a:pPr>
              <a:lnSpc>
                <a:spcPct val="220000"/>
              </a:lnSpc>
            </a:pPr>
            <a:r>
              <a:rPr lang="en-US" dirty="0" smtClean="0"/>
              <a:t>Monster.com is one of the largest employment website in the world</a:t>
            </a:r>
          </a:p>
          <a:p>
            <a:pPr>
              <a:lnSpc>
                <a:spcPct val="220000"/>
              </a:lnSpc>
            </a:pPr>
            <a:r>
              <a:rPr lang="en-US" sz="3100" dirty="0" smtClean="0"/>
              <a:t>Hackers</a:t>
            </a:r>
            <a:r>
              <a:rPr lang="en-US" dirty="0" smtClean="0"/>
              <a:t> broke the password protected resume library</a:t>
            </a:r>
          </a:p>
          <a:p>
            <a:pPr>
              <a:lnSpc>
                <a:spcPct val="220000"/>
              </a:lnSpc>
            </a:pPr>
            <a:r>
              <a:rPr lang="en-US" dirty="0" smtClean="0"/>
              <a:t>Information from 1.3 million users were stolen</a:t>
            </a:r>
          </a:p>
          <a:p>
            <a:pPr>
              <a:lnSpc>
                <a:spcPct val="220000"/>
              </a:lnSpc>
            </a:pPr>
            <a:r>
              <a:rPr lang="en-US" dirty="0" smtClean="0"/>
              <a:t>Information stolen were limited to names, addresses, phone numbers and email addresses</a:t>
            </a:r>
            <a:endParaRPr lang="en-US" dirty="0"/>
          </a:p>
        </p:txBody>
      </p:sp>
      <p:pic>
        <p:nvPicPr>
          <p:cNvPr id="4" name="Picture 10" descr="C:\Users\kchase\Pictures\monster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2622" y="5105400"/>
            <a:ext cx="1438275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344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Monster.com (2007)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03224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000" dirty="0" smtClean="0"/>
              <a:t>Hackers sent phishing emails and made extortion based threat</a:t>
            </a:r>
          </a:p>
          <a:p>
            <a:pPr>
              <a:lnSpc>
                <a:spcPct val="200000"/>
              </a:lnSpc>
            </a:pPr>
            <a:r>
              <a:rPr lang="en-US" sz="2000" dirty="0" smtClean="0"/>
              <a:t>Monster waited five days to inform it’s users about the security breach</a:t>
            </a:r>
          </a:p>
          <a:p>
            <a:pPr>
              <a:lnSpc>
                <a:spcPct val="200000"/>
              </a:lnSpc>
            </a:pPr>
            <a:r>
              <a:rPr lang="en-US" sz="2000" dirty="0" smtClean="0"/>
              <a:t>Monster put a notice on its website and also posted letters to the affected users about the breach </a:t>
            </a:r>
          </a:p>
          <a:p>
            <a:pPr>
              <a:lnSpc>
                <a:spcPct val="200000"/>
              </a:lnSpc>
            </a:pPr>
            <a:r>
              <a:rPr lang="en-US" sz="2000" dirty="0" smtClean="0"/>
              <a:t>As per monster the estimated cost for upgrading it’s site was 80 million</a:t>
            </a:r>
            <a:endParaRPr lang="en-US" sz="2000" dirty="0"/>
          </a:p>
        </p:txBody>
      </p:sp>
      <p:pic>
        <p:nvPicPr>
          <p:cNvPr id="4" name="Picture 10" descr="C:\Users\kchase\Pictures\monster_logo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5181600"/>
            <a:ext cx="1438275" cy="104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242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0"/>
            <a:ext cx="8183880" cy="1051560"/>
          </a:xfrm>
        </p:spPr>
        <p:txBody>
          <a:bodyPr/>
          <a:lstStyle/>
          <a:p>
            <a:r>
              <a:rPr lang="en-US" dirty="0" smtClean="0"/>
              <a:t>Epsilon (2011)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381000"/>
            <a:ext cx="8260080" cy="502920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1900" dirty="0"/>
              <a:t>Epsilon created in 1969, is the world’s largest permission based email marketing service </a:t>
            </a:r>
            <a:r>
              <a:rPr lang="en-US" sz="1900" dirty="0" smtClean="0"/>
              <a:t>company</a:t>
            </a:r>
          </a:p>
          <a:p>
            <a:pPr>
              <a:lnSpc>
                <a:spcPct val="200000"/>
              </a:lnSpc>
            </a:pPr>
            <a:r>
              <a:rPr lang="en-US" sz="1900" dirty="0" smtClean="0"/>
              <a:t>Epsilon has more than 2400 A-list clients and sends more then 40 billion emails annually on behalf of its clients</a:t>
            </a:r>
          </a:p>
          <a:p>
            <a:pPr>
              <a:lnSpc>
                <a:spcPct val="200000"/>
              </a:lnSpc>
            </a:pPr>
            <a:r>
              <a:rPr lang="en-US" sz="1900" dirty="0"/>
              <a:t>On march 30, 2011 epsilon detected “ an unauthorized entry” into its email </a:t>
            </a:r>
            <a:r>
              <a:rPr lang="en-US" sz="1900" dirty="0" smtClean="0"/>
              <a:t>system</a:t>
            </a:r>
          </a:p>
          <a:p>
            <a:pPr>
              <a:lnSpc>
                <a:spcPct val="200000"/>
              </a:lnSpc>
            </a:pPr>
            <a:r>
              <a:rPr lang="en-US" sz="1900" dirty="0" smtClean="0"/>
              <a:t>Nearly 75 of Epsilon’s clients were affected</a:t>
            </a:r>
          </a:p>
          <a:p>
            <a:pPr>
              <a:lnSpc>
                <a:spcPct val="200000"/>
              </a:lnSpc>
            </a:pPr>
            <a:r>
              <a:rPr lang="en-US" sz="1900" dirty="0" smtClean="0"/>
              <a:t>60 million email addresses were stolen</a:t>
            </a:r>
          </a:p>
          <a:p>
            <a:pPr>
              <a:lnSpc>
                <a:spcPct val="200000"/>
              </a:lnSpc>
            </a:pPr>
            <a:r>
              <a:rPr lang="en-US" sz="1900" dirty="0" smtClean="0"/>
              <a:t>Data compromised were limited to email addresses and names</a:t>
            </a:r>
            <a:endParaRPr lang="en-US" sz="1900" dirty="0"/>
          </a:p>
          <a:p>
            <a:endParaRPr lang="en-US" sz="1900" dirty="0" smtClean="0"/>
          </a:p>
          <a:p>
            <a:endParaRPr lang="en-US" sz="1900" dirty="0"/>
          </a:p>
          <a:p>
            <a:endParaRPr lang="en-US" sz="1900" dirty="0"/>
          </a:p>
        </p:txBody>
      </p:sp>
      <p:pic>
        <p:nvPicPr>
          <p:cNvPr id="4" name="Picture 6" descr="C:\Users\kchase\Pictures\epsil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7" t="33020" r="9856" b="33960"/>
          <a:stretch/>
        </p:blipFill>
        <p:spPr bwMode="auto">
          <a:xfrm>
            <a:off x="7010400" y="5943600"/>
            <a:ext cx="1266092" cy="50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743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Epsilon (2011)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07680" cy="465124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000" dirty="0" smtClean="0"/>
              <a:t>Some </a:t>
            </a:r>
            <a:r>
              <a:rPr lang="en-US" sz="2000" dirty="0"/>
              <a:t>of the clients under attack were financial institutions; (Capital One, US Bank, JPMorgan Chase, Citi and Barclays Bank of Delaware) retail chains (best buy, Home Shopping Network, Walgreens, Brookstone, New York &amp; Company and Kroger, TiVo), hotel chains (Ritz-Carlton Rewards and Marriott Rewards), McKinsey, The College Board, Disney Destinations and many more</a:t>
            </a:r>
            <a:r>
              <a:rPr lang="en-US" sz="2200" dirty="0" smtClean="0"/>
              <a:t>.</a:t>
            </a:r>
          </a:p>
        </p:txBody>
      </p:sp>
      <p:pic>
        <p:nvPicPr>
          <p:cNvPr id="4" name="Picture 6" descr="C:\Users\kchase\Pictures\epsil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7" t="33020" r="9856" b="33960"/>
          <a:stretch/>
        </p:blipFill>
        <p:spPr bwMode="auto">
          <a:xfrm>
            <a:off x="7315200" y="5257800"/>
            <a:ext cx="1266092" cy="50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60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Epsilon (2011)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79848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2000" dirty="0" smtClean="0"/>
              <a:t>Hackers sent spam and phishing emails to the victims of breach</a:t>
            </a:r>
          </a:p>
          <a:p>
            <a:pPr>
              <a:lnSpc>
                <a:spcPct val="200000"/>
              </a:lnSpc>
            </a:pPr>
            <a:r>
              <a:rPr lang="en-US" sz="2000" dirty="0" smtClean="0"/>
              <a:t>Epsilon </a:t>
            </a:r>
            <a:r>
              <a:rPr lang="en-US" sz="2000" dirty="0"/>
              <a:t>reported about the breach on April 01, 2011 to both customers and </a:t>
            </a:r>
            <a:r>
              <a:rPr lang="en-US" sz="2000" dirty="0" smtClean="0"/>
              <a:t>clients</a:t>
            </a:r>
          </a:p>
          <a:p>
            <a:pPr>
              <a:lnSpc>
                <a:spcPct val="200000"/>
              </a:lnSpc>
            </a:pPr>
            <a:r>
              <a:rPr lang="en-US" sz="2000" dirty="0" smtClean="0"/>
              <a:t>Epsilon announced that it was going to enhance its data security system</a:t>
            </a:r>
            <a:endParaRPr lang="en-US" sz="2000" dirty="0"/>
          </a:p>
          <a:p>
            <a:pPr>
              <a:lnSpc>
                <a:spcPct val="200000"/>
              </a:lnSpc>
            </a:pPr>
            <a:r>
              <a:rPr lang="en-US" sz="2000" dirty="0" smtClean="0"/>
              <a:t>Epsilon could have faced a price tag as high as 4 billion for data breach</a:t>
            </a:r>
            <a:endParaRPr lang="en-US" sz="2000" dirty="0"/>
          </a:p>
        </p:txBody>
      </p:sp>
      <p:pic>
        <p:nvPicPr>
          <p:cNvPr id="4" name="Picture 6" descr="C:\Users\kchase\Pictures\epsilon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67" t="33020" r="9856" b="33960"/>
          <a:stretch/>
        </p:blipFill>
        <p:spPr bwMode="auto">
          <a:xfrm>
            <a:off x="7315200" y="5334000"/>
            <a:ext cx="1266092" cy="503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0947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486400"/>
            <a:ext cx="8183880" cy="7772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Operation shady RAT (2009-2011)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28600"/>
            <a:ext cx="7315200" cy="5029200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lang="en-US" sz="1900" dirty="0" smtClean="0"/>
              <a:t>In </a:t>
            </a:r>
            <a:r>
              <a:rPr lang="en-US" sz="1900" dirty="0"/>
              <a:t>2009 McAfee client , a U.S. defense contractor, identified suspicious programs running on its </a:t>
            </a:r>
            <a:r>
              <a:rPr lang="en-US" sz="1900" dirty="0" smtClean="0"/>
              <a:t>network</a:t>
            </a:r>
          </a:p>
          <a:p>
            <a:pPr>
              <a:lnSpc>
                <a:spcPct val="200000"/>
              </a:lnSpc>
            </a:pPr>
            <a:r>
              <a:rPr lang="en-US" sz="1900" dirty="0" smtClean="0"/>
              <a:t>Forensic investigation revealed that a spear phishing email containing a link to web page that when clicked automatically downloaded a remote access tool or “RAT” onto the victim’s computer</a:t>
            </a:r>
            <a:endParaRPr lang="en-US" sz="1900" dirty="0"/>
          </a:p>
          <a:p>
            <a:pPr>
              <a:lnSpc>
                <a:spcPct val="200000"/>
              </a:lnSpc>
            </a:pPr>
            <a:r>
              <a:rPr lang="en-US" sz="1900" dirty="0"/>
              <a:t>McAfee while investigating command-and-control operation in 2009 discovered about the cyber espionage “operation shady RAT</a:t>
            </a:r>
            <a:r>
              <a:rPr lang="en-US" sz="1900" dirty="0" smtClean="0"/>
              <a:t>”</a:t>
            </a:r>
          </a:p>
          <a:p>
            <a:pPr>
              <a:lnSpc>
                <a:spcPct val="200000"/>
              </a:lnSpc>
            </a:pPr>
            <a:endParaRPr lang="en-US" sz="1900" dirty="0"/>
          </a:p>
          <a:p>
            <a:pPr marL="0" indent="0">
              <a:lnSpc>
                <a:spcPct val="200000"/>
              </a:lnSpc>
              <a:buNone/>
            </a:pPr>
            <a:endParaRPr lang="en-US" sz="1900" dirty="0" smtClean="0"/>
          </a:p>
          <a:p>
            <a:pPr>
              <a:lnSpc>
                <a:spcPct val="200000"/>
              </a:lnSpc>
            </a:pPr>
            <a:endParaRPr lang="en-US" sz="1900" dirty="0"/>
          </a:p>
          <a:p>
            <a:pPr>
              <a:lnSpc>
                <a:spcPct val="200000"/>
              </a:lnSpc>
            </a:pPr>
            <a:endParaRPr lang="en-US" sz="1900" dirty="0"/>
          </a:p>
        </p:txBody>
      </p:sp>
      <p:pic>
        <p:nvPicPr>
          <p:cNvPr id="4" name="Picture 7" descr="C:\Users\kchase\Pictures\mcafee_logo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9335" y="5105400"/>
            <a:ext cx="1624012" cy="57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47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Operation shady RAT (2009-2011)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7269480" cy="4879848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200000"/>
              </a:lnSpc>
            </a:pPr>
            <a:r>
              <a:rPr lang="en-US" sz="2000" dirty="0"/>
              <a:t>McAfee traced the activity back to </a:t>
            </a:r>
            <a:r>
              <a:rPr lang="en-US" sz="2000" dirty="0" smtClean="0"/>
              <a:t>2006</a:t>
            </a:r>
          </a:p>
          <a:p>
            <a:pPr>
              <a:lnSpc>
                <a:spcPct val="200000"/>
              </a:lnSpc>
            </a:pPr>
            <a:r>
              <a:rPr lang="en-US" sz="2000" dirty="0" smtClean="0"/>
              <a:t>The </a:t>
            </a:r>
            <a:r>
              <a:rPr lang="en-US" sz="2000" dirty="0"/>
              <a:t>widespread cyber-espionage campaign dubbed “Operation shady RAT” infiltrated the computer systems for national governments, global corporations, non profit and other </a:t>
            </a:r>
            <a:r>
              <a:rPr lang="en-US" sz="2000" dirty="0" smtClean="0"/>
              <a:t>organizations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Fourteen countries were victims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Forty nine of the seventy two organizations compromised were from United States</a:t>
            </a:r>
          </a:p>
          <a:p>
            <a:pPr>
              <a:lnSpc>
                <a:spcPct val="200000"/>
              </a:lnSpc>
            </a:pPr>
            <a:endParaRPr lang="en-US" sz="2000" dirty="0"/>
          </a:p>
          <a:p>
            <a:pPr>
              <a:lnSpc>
                <a:spcPct val="200000"/>
              </a:lnSpc>
            </a:pPr>
            <a:endParaRPr lang="en-US" sz="2000" dirty="0" smtClean="0"/>
          </a:p>
        </p:txBody>
      </p:sp>
      <p:pic>
        <p:nvPicPr>
          <p:cNvPr id="4" name="Picture 7" descr="C:\Users\kchase\Pictures\mcafee_logo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00600"/>
            <a:ext cx="1624012" cy="57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0526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kchase\Pictures\mcafee_logo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876800"/>
            <a:ext cx="1624012" cy="57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Operation shady RAT (2009-2011)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879848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200000"/>
              </a:lnSpc>
            </a:pPr>
            <a:r>
              <a:rPr lang="en-US" dirty="0"/>
              <a:t>Data compromised were email archives, sensitive corporate documents and other intellectual </a:t>
            </a:r>
            <a:r>
              <a:rPr lang="en-US" dirty="0" smtClean="0"/>
              <a:t>property</a:t>
            </a:r>
          </a:p>
          <a:p>
            <a:pPr>
              <a:lnSpc>
                <a:spcPct val="200000"/>
              </a:lnSpc>
            </a:pPr>
            <a:r>
              <a:rPr lang="en-US" dirty="0" smtClean="0"/>
              <a:t>McAfee </a:t>
            </a:r>
            <a:r>
              <a:rPr lang="en-US" dirty="0"/>
              <a:t>is working closely with U.S. government agencies, law enforcement and others in hopes of eventually shutting down shady RAT’s command-and-control server</a:t>
            </a:r>
          </a:p>
          <a:p>
            <a:pPr>
              <a:lnSpc>
                <a:spcPct val="200000"/>
              </a:lnSpc>
            </a:pPr>
            <a:r>
              <a:rPr lang="en-US" dirty="0"/>
              <a:t>Most of the targets have removed the malware from the 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24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TriCare</a:t>
            </a:r>
            <a:r>
              <a:rPr lang="en-US" dirty="0" smtClean="0"/>
              <a:t> (2011)</a:t>
            </a:r>
            <a:endParaRPr lang="en-US" dirty="0"/>
          </a:p>
        </p:txBody>
      </p:sp>
      <p:pic>
        <p:nvPicPr>
          <p:cNvPr id="4" name="Content Placeholder 3" descr="tricare-logo-250x166-ts2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324600" y="381000"/>
            <a:ext cx="1905000" cy="1266825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1676400"/>
            <a:ext cx="720852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>Department of Defense health care program</a:t>
            </a:r>
          </a:p>
          <a:p>
            <a:r>
              <a:rPr lang="en-US" dirty="0" smtClean="0"/>
              <a:t>SAIC – business partner of </a:t>
            </a:r>
            <a:r>
              <a:rPr lang="en-US" dirty="0" err="1" smtClean="0"/>
              <a:t>TriCare</a:t>
            </a:r>
            <a:endParaRPr lang="en-US" dirty="0" smtClean="0"/>
          </a:p>
          <a:p>
            <a:r>
              <a:rPr lang="en-US" dirty="0" smtClean="0"/>
              <a:t>September 14, 2011 breach of patient information affecting approximately 4.9 million patients</a:t>
            </a:r>
          </a:p>
          <a:p>
            <a:r>
              <a:rPr lang="en-US" dirty="0" smtClean="0"/>
              <a:t>Largest Federal breach to date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TriCare</a:t>
            </a:r>
            <a:r>
              <a:rPr lang="en-US" dirty="0" smtClean="0"/>
              <a:t> (2011)</a:t>
            </a:r>
            <a:endParaRPr lang="en-US" dirty="0"/>
          </a:p>
        </p:txBody>
      </p:sp>
      <p:pic>
        <p:nvPicPr>
          <p:cNvPr id="4" name="Content Placeholder 3" descr="tricare-logo-250x166-ts20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324600" y="381000"/>
            <a:ext cx="1905000" cy="1266825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1676400"/>
            <a:ext cx="720852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>Unencrypted computer backup tapes stolen from SAIC employee’s car</a:t>
            </a:r>
          </a:p>
          <a:p>
            <a:r>
              <a:rPr lang="en-US" dirty="0" smtClean="0"/>
              <a:t>Tapes contained patient information </a:t>
            </a:r>
          </a:p>
          <a:p>
            <a:r>
              <a:rPr lang="en-US" dirty="0" err="1" smtClean="0"/>
              <a:t>TriCare</a:t>
            </a:r>
            <a:r>
              <a:rPr lang="en-US" dirty="0" smtClean="0"/>
              <a:t> states that risk is low </a:t>
            </a:r>
          </a:p>
          <a:p>
            <a:r>
              <a:rPr lang="en-US" dirty="0" smtClean="0"/>
              <a:t>Breach caused 3 lawsuits totaling $4.9 billion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Information Security Lapses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Since 2005, more than 3,000 data breaches have been reported.</a:t>
            </a:r>
          </a:p>
          <a:p>
            <a:r>
              <a:rPr lang="en-US" dirty="0" smtClean="0"/>
              <a:t>Over 545 million records compromised as a result of these data breaches.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</a:t>
            </a:r>
            <a:r>
              <a:rPr lang="en-US" sz="2000" dirty="0" smtClean="0"/>
              <a:t>Privacy Rights Clearinghouse</a:t>
            </a:r>
          </a:p>
          <a:p>
            <a:pPr marL="1307592" lvl="5" indent="0">
              <a:buNone/>
            </a:pPr>
            <a:r>
              <a:rPr lang="en-US" dirty="0" smtClean="0"/>
              <a:t>	</a:t>
            </a:r>
          </a:p>
          <a:p>
            <a:pPr marL="1307592" lvl="5" indent="0">
              <a:buNone/>
            </a:pPr>
            <a:endParaRPr lang="en-US" dirty="0"/>
          </a:p>
          <a:p>
            <a:pPr marL="1307592" lvl="5" indent="0">
              <a:buNone/>
            </a:pPr>
            <a:r>
              <a:rPr lang="en-US" dirty="0" smtClean="0"/>
              <a:t>		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75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HBGary</a:t>
            </a:r>
            <a:r>
              <a:rPr lang="en-US" dirty="0" smtClean="0"/>
              <a:t> (2011)</a:t>
            </a:r>
            <a:endParaRPr lang="en-US" dirty="0"/>
          </a:p>
        </p:txBody>
      </p:sp>
      <p:pic>
        <p:nvPicPr>
          <p:cNvPr id="6" name="Content Placeholder 5" descr="thumbnai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239000" y="457200"/>
            <a:ext cx="1238250" cy="10477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0600" y="1676400"/>
            <a:ext cx="6827520" cy="3581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Company that provides tools and services to protect assets and information</a:t>
            </a:r>
          </a:p>
          <a:p>
            <a:r>
              <a:rPr lang="en-US" dirty="0" smtClean="0"/>
              <a:t>Specializes in computer forensics and malware analysis tools</a:t>
            </a:r>
          </a:p>
          <a:p>
            <a:r>
              <a:rPr lang="en-US" dirty="0" smtClean="0"/>
              <a:t>February 6, 2011 Anonymous hacks into computer system in retaliation </a:t>
            </a:r>
          </a:p>
          <a:p>
            <a:r>
              <a:rPr lang="en-US" dirty="0" smtClean="0"/>
              <a:t>Compromised web server and cracked passwords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HBGary</a:t>
            </a:r>
            <a:r>
              <a:rPr lang="en-US" dirty="0" smtClean="0"/>
              <a:t> (2011)</a:t>
            </a:r>
            <a:endParaRPr lang="en-US" dirty="0"/>
          </a:p>
        </p:txBody>
      </p:sp>
      <p:pic>
        <p:nvPicPr>
          <p:cNvPr id="6" name="Content Placeholder 5" descr="thumbnai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239000" y="457200"/>
            <a:ext cx="1238250" cy="10477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0600" y="1676400"/>
            <a:ext cx="6827520" cy="3581400"/>
          </a:xfrm>
        </p:spPr>
        <p:txBody>
          <a:bodyPr>
            <a:normAutofit/>
          </a:bodyPr>
          <a:lstStyle/>
          <a:p>
            <a:r>
              <a:rPr lang="en-US" dirty="0" smtClean="0"/>
              <a:t>Used Barr’s administrative password to change password for Greg </a:t>
            </a:r>
            <a:r>
              <a:rPr lang="en-US" dirty="0" err="1" smtClean="0"/>
              <a:t>Hoglund’s</a:t>
            </a:r>
            <a:r>
              <a:rPr lang="en-US" dirty="0" smtClean="0"/>
              <a:t> email</a:t>
            </a:r>
          </a:p>
          <a:p>
            <a:r>
              <a:rPr lang="en-US" dirty="0" smtClean="0"/>
              <a:t>Greg operated rootkit.com</a:t>
            </a:r>
          </a:p>
          <a:p>
            <a:r>
              <a:rPr lang="en-US" dirty="0" smtClean="0"/>
              <a:t>Hackers used social engineering to gain control of rootkit.com</a:t>
            </a:r>
          </a:p>
          <a:p>
            <a:r>
              <a:rPr lang="en-US" dirty="0" smtClean="0"/>
              <a:t>Defaced </a:t>
            </a:r>
            <a:r>
              <a:rPr lang="en-US" dirty="0" err="1" smtClean="0"/>
              <a:t>HBGary’s</a:t>
            </a:r>
            <a:r>
              <a:rPr lang="en-US" dirty="0" smtClean="0"/>
              <a:t> website and accessed 71,000 emails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HBGary</a:t>
            </a:r>
            <a:r>
              <a:rPr lang="en-US" dirty="0" smtClean="0"/>
              <a:t> (2011)</a:t>
            </a:r>
            <a:endParaRPr lang="en-US" dirty="0"/>
          </a:p>
        </p:txBody>
      </p:sp>
      <p:pic>
        <p:nvPicPr>
          <p:cNvPr id="6" name="Content Placeholder 5" descr="thumbnai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7239000" y="457200"/>
            <a:ext cx="1238250" cy="10477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90600" y="1676400"/>
            <a:ext cx="6827520" cy="3581400"/>
          </a:xfrm>
        </p:spPr>
        <p:txBody>
          <a:bodyPr>
            <a:normAutofit/>
          </a:bodyPr>
          <a:lstStyle/>
          <a:p>
            <a:r>
              <a:rPr lang="en-US" dirty="0" smtClean="0"/>
              <a:t>Published some emails that revealed immoral and illegal activities that company was involved in</a:t>
            </a:r>
          </a:p>
          <a:p>
            <a:r>
              <a:rPr lang="en-US" dirty="0" smtClean="0"/>
              <a:t>Since the breach – Aaron Barr has resigned </a:t>
            </a:r>
          </a:p>
          <a:p>
            <a:r>
              <a:rPr lang="en-US" dirty="0" smtClean="0"/>
              <a:t>March 6, 2012 Hector Xavier </a:t>
            </a:r>
            <a:r>
              <a:rPr lang="en-US" dirty="0" err="1" smtClean="0"/>
              <a:t>Monsegur</a:t>
            </a:r>
            <a:r>
              <a:rPr lang="en-US" dirty="0" smtClean="0"/>
              <a:t> – member of anonymous pled guilty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RSA </a:t>
            </a:r>
            <a:r>
              <a:rPr lang="en-US" dirty="0" err="1" smtClean="0"/>
              <a:t>SecurID</a:t>
            </a:r>
            <a:r>
              <a:rPr lang="en-US" dirty="0" smtClean="0"/>
              <a:t> (2011)</a:t>
            </a:r>
            <a:endParaRPr lang="en-US" dirty="0"/>
          </a:p>
        </p:txBody>
      </p:sp>
      <p:pic>
        <p:nvPicPr>
          <p:cNvPr id="4" name="Content Placeholder 3" descr="rs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457200"/>
            <a:ext cx="1295400" cy="13716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66800" y="2057400"/>
            <a:ext cx="6858000" cy="3200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Authentication mechanism developed by Security Dynamics</a:t>
            </a:r>
          </a:p>
          <a:p>
            <a:r>
              <a:rPr lang="en-US" dirty="0" smtClean="0"/>
              <a:t>Token generates a code at fixed intervals</a:t>
            </a:r>
          </a:p>
          <a:p>
            <a:r>
              <a:rPr lang="en-US" dirty="0" smtClean="0"/>
              <a:t>Uses random key known as seed record – key to generating a one time password</a:t>
            </a:r>
          </a:p>
          <a:p>
            <a:r>
              <a:rPr lang="en-US" dirty="0" smtClean="0"/>
              <a:t>Used in combination with password user creates – the server has real time clock and a database of valid cards that can validate code</a:t>
            </a:r>
          </a:p>
          <a:p>
            <a:endParaRPr lang="en-US" dirty="0"/>
          </a:p>
        </p:txBody>
      </p:sp>
      <p:pic>
        <p:nvPicPr>
          <p:cNvPr id="5" name="Picture 4" descr="tok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457200"/>
            <a:ext cx="19812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RSA </a:t>
            </a:r>
            <a:r>
              <a:rPr lang="en-US" dirty="0" err="1" smtClean="0"/>
              <a:t>SecurID</a:t>
            </a:r>
            <a:r>
              <a:rPr lang="en-US" dirty="0" smtClean="0"/>
              <a:t> (2011)</a:t>
            </a:r>
            <a:endParaRPr lang="en-US" dirty="0"/>
          </a:p>
        </p:txBody>
      </p:sp>
      <p:pic>
        <p:nvPicPr>
          <p:cNvPr id="4" name="Content Placeholder 3" descr="rs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457200"/>
            <a:ext cx="1295400" cy="13716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66800" y="2057400"/>
            <a:ext cx="6858000" cy="32004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Difficult to hack – need both pieces of information</a:t>
            </a:r>
          </a:p>
          <a:p>
            <a:r>
              <a:rPr lang="en-US" dirty="0" smtClean="0"/>
              <a:t>March 17, 2011 victims of attack costing the company $66.3 million</a:t>
            </a:r>
          </a:p>
          <a:p>
            <a:r>
              <a:rPr lang="en-US" dirty="0" smtClean="0"/>
              <a:t>Sent phishing emails with malware attached</a:t>
            </a:r>
          </a:p>
          <a:p>
            <a:r>
              <a:rPr lang="en-US" dirty="0" smtClean="0"/>
              <a:t>Malware exploited a back door in Adobe Flash</a:t>
            </a:r>
          </a:p>
          <a:p>
            <a:r>
              <a:rPr lang="en-US" dirty="0" smtClean="0"/>
              <a:t>Hackers used Poison Ivy Remote Administrative Tool </a:t>
            </a:r>
          </a:p>
          <a:p>
            <a:r>
              <a:rPr lang="en-US" dirty="0" smtClean="0"/>
              <a:t>Attack is known as APT – Advanced Persistent Threat</a:t>
            </a:r>
            <a:endParaRPr lang="en-US" dirty="0"/>
          </a:p>
        </p:txBody>
      </p:sp>
      <p:pic>
        <p:nvPicPr>
          <p:cNvPr id="5" name="Picture 4" descr="tok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457200"/>
            <a:ext cx="19812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RSA </a:t>
            </a:r>
            <a:r>
              <a:rPr lang="en-US" dirty="0" err="1" smtClean="0"/>
              <a:t>SecurID</a:t>
            </a:r>
            <a:r>
              <a:rPr lang="en-US" dirty="0" smtClean="0"/>
              <a:t> (2011)</a:t>
            </a:r>
            <a:endParaRPr lang="en-US" dirty="0"/>
          </a:p>
        </p:txBody>
      </p:sp>
      <p:pic>
        <p:nvPicPr>
          <p:cNvPr id="4" name="Content Placeholder 3" descr="rs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457200"/>
            <a:ext cx="1295400" cy="1371600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66800" y="2057400"/>
            <a:ext cx="6858000" cy="3200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Replaced 40 million tokens</a:t>
            </a:r>
          </a:p>
          <a:p>
            <a:r>
              <a:rPr lang="en-US" dirty="0" smtClean="0"/>
              <a:t>Breach resulted in attacks on three U.S Defense contractors </a:t>
            </a:r>
          </a:p>
          <a:p>
            <a:pPr lvl="1"/>
            <a:r>
              <a:rPr lang="en-US" dirty="0" smtClean="0"/>
              <a:t>L-3 Communications</a:t>
            </a:r>
          </a:p>
          <a:p>
            <a:pPr lvl="1"/>
            <a:r>
              <a:rPr lang="en-US" dirty="0" smtClean="0"/>
              <a:t>Lockheed Martin</a:t>
            </a:r>
          </a:p>
          <a:p>
            <a:pPr lvl="1"/>
            <a:r>
              <a:rPr lang="en-US" dirty="0" smtClean="0"/>
              <a:t>Northrop Grumman</a:t>
            </a:r>
          </a:p>
          <a:p>
            <a:r>
              <a:rPr lang="en-US" dirty="0" smtClean="0"/>
              <a:t>Could be tied to cyber espionage from China</a:t>
            </a:r>
          </a:p>
        </p:txBody>
      </p:sp>
      <p:pic>
        <p:nvPicPr>
          <p:cNvPr id="5" name="Picture 4" descr="tok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29400" y="457200"/>
            <a:ext cx="19812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876800"/>
            <a:ext cx="8183880" cy="1051560"/>
          </a:xfrm>
        </p:spPr>
        <p:txBody>
          <a:bodyPr/>
          <a:lstStyle/>
          <a:p>
            <a:r>
              <a:rPr lang="en-US" dirty="0" smtClean="0"/>
              <a:t>The financial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304800"/>
            <a:ext cx="8183880" cy="51816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200000"/>
              </a:lnSpc>
            </a:pPr>
            <a:r>
              <a:rPr lang="en-US" sz="3500" dirty="0" smtClean="0"/>
              <a:t>Costs directly associated with the breach include: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3500" dirty="0" smtClean="0"/>
              <a:t>Cost of replacing stolen devices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3500" dirty="0" smtClean="0"/>
              <a:t>Cost of recovering lost information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3500" dirty="0"/>
              <a:t>s</a:t>
            </a:r>
            <a:r>
              <a:rPr lang="en-US" sz="3500" dirty="0" smtClean="0"/>
              <a:t>trengthening IT security and in some cases Premise’s security</a:t>
            </a:r>
          </a:p>
          <a:p>
            <a:pPr>
              <a:lnSpc>
                <a:spcPct val="200000"/>
              </a:lnSpc>
            </a:pPr>
            <a:r>
              <a:rPr lang="en-US" sz="3500" dirty="0"/>
              <a:t>Other costs include: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3500" dirty="0"/>
              <a:t>Expenses related to informing and providing credit monitoring service for the victims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3500" dirty="0"/>
              <a:t>Expenses related to lawsuits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669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financial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r>
              <a:rPr lang="en-US" sz="2000" dirty="0" smtClean="0"/>
              <a:t>Other monetary impacts are: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2000" dirty="0" smtClean="0"/>
              <a:t>Fall in share prices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2000" dirty="0" smtClean="0"/>
              <a:t>Increased marketing expenses</a:t>
            </a:r>
          </a:p>
          <a:p>
            <a:pPr lvl="1">
              <a:lnSpc>
                <a:spcPct val="200000"/>
              </a:lnSpc>
              <a:buFont typeface="Wingdings" pitchFamily="2" charset="2"/>
              <a:buChar char="§"/>
            </a:pPr>
            <a:r>
              <a:rPr lang="en-US" sz="2000" dirty="0" smtClean="0"/>
              <a:t>Cost of hiring and training new employees</a:t>
            </a:r>
          </a:p>
          <a:p>
            <a:pPr lvl="1">
              <a:buFont typeface="Wingdings" pitchFamily="2" charset="2"/>
              <a:buChar char="§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036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Accounting and Security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AICPA listed in its Personal Competencies </a:t>
            </a:r>
          </a:p>
          <a:p>
            <a:pPr lvl="1"/>
            <a:r>
              <a:rPr lang="en-US" dirty="0" smtClean="0"/>
              <a:t>Accountants need to address “privacy, intellectual property rights and security issues related to electronic communications” as element of Leverage Technology to develop and enhance personal competencies.</a:t>
            </a:r>
          </a:p>
          <a:p>
            <a:endParaRPr lang="en-US" sz="2600" dirty="0" smtClean="0"/>
          </a:p>
          <a:p>
            <a:r>
              <a:rPr lang="en-US" sz="2600" dirty="0" smtClean="0"/>
              <a:t>Statements on Auditing Standards (SAS) 94</a:t>
            </a:r>
          </a:p>
          <a:p>
            <a:pPr lvl="1"/>
            <a:r>
              <a:rPr lang="en-US" sz="2200" dirty="0" smtClean="0"/>
              <a:t>Requires auditors to take an in depth look at how IT controls affect internal controls.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867400"/>
            <a:ext cx="8031480" cy="670560"/>
          </a:xfrm>
        </p:spPr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381000"/>
            <a:ext cx="8183880" cy="433730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dirty="0"/>
              <a:t>Anderson, H. (2011, October 14). </a:t>
            </a:r>
            <a:r>
              <a:rPr lang="en-US" i="1" dirty="0"/>
              <a:t>TRICARE Hit With $4.9 Billion Lawsuit. Damages Sought for Privacy Violations in Breach Incident.</a:t>
            </a:r>
            <a:r>
              <a:rPr lang="en-US" dirty="0"/>
              <a:t> Retrieved March 6, 2012, from Bank Info Security: www.govinfosecurity.com/p_print.php?t=a&amp;id=4158</a:t>
            </a:r>
          </a:p>
          <a:p>
            <a:pPr marL="0" indent="0">
              <a:buNone/>
            </a:pPr>
            <a:r>
              <a:rPr lang="en-US" dirty="0"/>
              <a:t>Anderson, M. (2012, March 6). </a:t>
            </a:r>
            <a:r>
              <a:rPr lang="en-US" i="1" dirty="0"/>
              <a:t>Anonymous hackers identified, including one tied to </a:t>
            </a:r>
            <a:r>
              <a:rPr lang="en-US" i="1" dirty="0" err="1"/>
              <a:t>HBGary</a:t>
            </a:r>
            <a:r>
              <a:rPr lang="en-US" i="1" dirty="0"/>
              <a:t> hack.</a:t>
            </a:r>
            <a:r>
              <a:rPr lang="en-US" dirty="0"/>
              <a:t> Retrieved March 6, 2012. http://www.bizjournals.com/sacramento/news/2012/03/06/anonymous-hackers-identified-hb-gary.html</a:t>
            </a:r>
          </a:p>
          <a:p>
            <a:pPr marL="0" indent="0">
              <a:buNone/>
            </a:pPr>
            <a:r>
              <a:rPr lang="en-US" dirty="0"/>
              <a:t>Arrington, M. (2006, August 6). </a:t>
            </a:r>
            <a:r>
              <a:rPr lang="en-US" i="1" dirty="0"/>
              <a:t>AOL Proudly Releases Massive Amounts of Private Data.</a:t>
            </a:r>
            <a:r>
              <a:rPr lang="en-US" dirty="0"/>
              <a:t> Retrieved March 19, 2012.</a:t>
            </a:r>
          </a:p>
          <a:p>
            <a:pPr marL="0" indent="0">
              <a:buNone/>
            </a:pPr>
            <a:r>
              <a:rPr lang="en-US" dirty="0"/>
              <a:t>http://techcrunch.com/2006/08/06/aol-proudly-releases-massive-amounts-of-user-search-data/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Baker, L. B. &amp; </a:t>
            </a:r>
            <a:r>
              <a:rPr lang="en-US" dirty="0" err="1"/>
              <a:t>Finkle</a:t>
            </a:r>
            <a:r>
              <a:rPr lang="en-US" dirty="0"/>
              <a:t>, J. (2011, April 26). </a:t>
            </a:r>
            <a:r>
              <a:rPr lang="en-US" i="1" dirty="0"/>
              <a:t>Sony PlayStation Suffers Massive Data Breach</a:t>
            </a:r>
            <a:r>
              <a:rPr lang="en-US" dirty="0"/>
              <a:t>. Reuters. Retrieved March 15, 2012.</a:t>
            </a:r>
          </a:p>
          <a:p>
            <a:pPr marL="0" indent="0">
              <a:buNone/>
            </a:pPr>
            <a:r>
              <a:rPr lang="en-US" dirty="0"/>
              <a:t>http://www.reuters.com/article/2011/04/26/us-sony-stoldendata-idUSTRE73P6WB20110426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Beard, D., &amp; Wen, H. J. (2007). Reducing the Threat Levels for Accounting Information Systems. </a:t>
            </a:r>
            <a:r>
              <a:rPr lang="en-US" i="1" dirty="0"/>
              <a:t>The CPA Journal</a:t>
            </a:r>
            <a:r>
              <a:rPr lang="en-US" dirty="0"/>
              <a:t> , 7.</a:t>
            </a:r>
          </a:p>
          <a:p>
            <a:pPr marL="0" indent="0">
              <a:buNone/>
            </a:pPr>
            <a:r>
              <a:rPr lang="en-US" dirty="0"/>
              <a:t>Bright, P. (</a:t>
            </a:r>
            <a:r>
              <a:rPr lang="en-US" dirty="0" err="1"/>
              <a:t>n.d.</a:t>
            </a:r>
            <a:r>
              <a:rPr lang="en-US" dirty="0"/>
              <a:t>). Anonymous </a:t>
            </a:r>
            <a:r>
              <a:rPr lang="en-US" dirty="0" err="1"/>
              <a:t>speaks:the</a:t>
            </a:r>
            <a:r>
              <a:rPr lang="en-US" dirty="0"/>
              <a:t> inside story of the </a:t>
            </a:r>
            <a:r>
              <a:rPr lang="en-US" dirty="0" err="1"/>
              <a:t>HBGary</a:t>
            </a:r>
            <a:r>
              <a:rPr lang="en-US" dirty="0"/>
              <a:t> hack.</a:t>
            </a:r>
          </a:p>
          <a:p>
            <a:pPr marL="0" indent="0">
              <a:buNone/>
            </a:pPr>
            <a:r>
              <a:rPr lang="en-US" dirty="0"/>
              <a:t>Garrison, C. P., &amp; Posey, O. G. </a:t>
            </a:r>
            <a:r>
              <a:rPr lang="en-US" i="1" dirty="0"/>
              <a:t>Computer Security Awareness of Accounting Students.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Jewell, M. (2007, September 7). Encryption Faulted in TJX Hacking. </a:t>
            </a:r>
            <a:r>
              <a:rPr lang="en-US" i="1" dirty="0"/>
              <a:t>Associated Press.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http://www.msnbc.msn.com/id/20979359#.T30M9KsV3dI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Kantor, A. (2005, November 17). </a:t>
            </a:r>
            <a:r>
              <a:rPr lang="en-US" i="1" dirty="0"/>
              <a:t>Sony: The Rootkit of All Evil.</a:t>
            </a:r>
            <a:r>
              <a:rPr lang="en-US" dirty="0"/>
              <a:t> USA Today. Retrieved March 15, 2012.</a:t>
            </a:r>
          </a:p>
          <a:p>
            <a:pPr marL="0" indent="0">
              <a:buNone/>
            </a:pPr>
            <a:r>
              <a:rPr lang="en-US" dirty="0"/>
              <a:t>http://www.usatoday.com/tech/columnist/andrewkantor/2005-11-17-sony-rootkit_x.htm</a:t>
            </a:r>
          </a:p>
          <a:p>
            <a:pPr marL="0" indent="0">
              <a:buNone/>
            </a:pPr>
            <a:r>
              <a:rPr lang="en-US" dirty="0"/>
              <a:t> </a:t>
            </a:r>
          </a:p>
          <a:p>
            <a:pPr marL="0" indent="0">
              <a:buNone/>
            </a:pPr>
            <a:r>
              <a:rPr lang="en-US" dirty="0"/>
              <a:t>Mills, E. (2011, June 6). </a:t>
            </a:r>
            <a:r>
              <a:rPr lang="en-US" i="1" dirty="0"/>
              <a:t>China Linked to New Breaches Tied to RSA.</a:t>
            </a:r>
            <a:r>
              <a:rPr lang="en-US" dirty="0"/>
              <a:t> Retrieved March 7, 2012, from CNET News: news.cnet.com/8301-27080_3-20068836-245/china-linked-to-new-breaches-tied-to-</a:t>
            </a:r>
            <a:r>
              <a:rPr lang="en-US" dirty="0" err="1"/>
              <a:t>rsa</a:t>
            </a:r>
            <a:r>
              <a:rPr lang="en-US" dirty="0"/>
              <a:t>/?tag=</a:t>
            </a:r>
            <a:r>
              <a:rPr lang="en-US" dirty="0" err="1"/>
              <a:t>mncol;txt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6 Worst Data Breaches Of 2011 by </a:t>
            </a:r>
            <a:r>
              <a:rPr lang="en-US" dirty="0" err="1"/>
              <a:t>By</a:t>
            </a:r>
            <a:r>
              <a:rPr lang="en-US" dirty="0"/>
              <a:t> </a:t>
            </a:r>
            <a:r>
              <a:rPr lang="en-US" b="1" dirty="0">
                <a:hlinkClick r:id="rId2"/>
              </a:rPr>
              <a:t>Mathew J. Schwartz</a:t>
            </a:r>
            <a:r>
              <a:rPr lang="en-US" dirty="0"/>
              <a:t> December 28, 2011</a:t>
            </a:r>
          </a:p>
          <a:p>
            <a:pPr marL="0" indent="0">
              <a:buNone/>
            </a:pPr>
            <a:r>
              <a:rPr lang="en-US" dirty="0">
                <a:hlinkClick r:id="rId3"/>
              </a:rPr>
              <a:t>http://www.informationweek.com/news/security/attacks/232301079</a:t>
            </a:r>
            <a:r>
              <a:rPr lang="en-US" dirty="0"/>
              <a:t>	</a:t>
            </a:r>
          </a:p>
          <a:p>
            <a:pPr marL="0" indent="0">
              <a:buNone/>
            </a:pPr>
            <a:r>
              <a:rPr lang="en-US" dirty="0"/>
              <a:t>Monster.com Hit With Possible Monster-Sized Data Breach By </a:t>
            </a:r>
            <a:r>
              <a:rPr lang="en-US" b="1" dirty="0">
                <a:hlinkClick r:id="rId4"/>
              </a:rPr>
              <a:t>Thomas </a:t>
            </a:r>
            <a:r>
              <a:rPr lang="en-US" b="1" dirty="0" err="1">
                <a:hlinkClick r:id="rId4"/>
              </a:rPr>
              <a:t>Claburn</a:t>
            </a:r>
            <a:r>
              <a:rPr lang="en-US" dirty="0"/>
              <a:t> January 26, 2009</a:t>
            </a:r>
          </a:p>
          <a:p>
            <a:pPr marL="0" indent="0">
              <a:buNone/>
            </a:pPr>
            <a:r>
              <a:rPr lang="en-US" dirty="0"/>
              <a:t>http://www.informationweek.com/news/security/attacks/212902664</a:t>
            </a:r>
          </a:p>
          <a:p>
            <a:pPr marL="0" indent="0">
              <a:buNone/>
            </a:pPr>
            <a:r>
              <a:rPr lang="en-US" dirty="0"/>
              <a:t>Epsilon Data Breach Hits Banks, Retail Giants By: </a:t>
            </a:r>
            <a:r>
              <a:rPr lang="en-US" dirty="0" err="1">
                <a:hlinkClick r:id="rId5"/>
              </a:rPr>
              <a:t>Fahmida</a:t>
            </a:r>
            <a:r>
              <a:rPr lang="en-US" dirty="0">
                <a:hlinkClick r:id="rId5"/>
              </a:rPr>
              <a:t> Y. Rashid</a:t>
            </a:r>
            <a:r>
              <a:rPr lang="en-US" dirty="0"/>
              <a:t> April 2011</a:t>
            </a:r>
          </a:p>
          <a:p>
            <a:pPr marL="0" indent="0">
              <a:buNone/>
            </a:pPr>
            <a:r>
              <a:rPr lang="en-US" dirty="0">
                <a:hlinkClick r:id="rId6"/>
              </a:rPr>
              <a:t>http://www.eweek.com/c/a/Security/Epsilon-Data-Breach-Hits-Banks-Retail-Giants-154971/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http://en.wikipedia.org/wiki/Monster.com</a:t>
            </a:r>
          </a:p>
          <a:p>
            <a:pPr marL="0" indent="0">
              <a:buNone/>
            </a:pPr>
            <a:r>
              <a:rPr lang="en-US" dirty="0"/>
              <a:t>Analysis: Is the Epsilon data breach a watershed for the marketing industry? Tuesday 05 April 2011	</a:t>
            </a:r>
          </a:p>
          <a:p>
            <a:pPr marL="0" indent="0">
              <a:buNone/>
            </a:pPr>
            <a:r>
              <a:rPr lang="en-US" dirty="0">
                <a:hlinkClick r:id="rId7"/>
              </a:rPr>
              <a:t>http://www.computerweekly.com/news/1280097340/Analysis-Is-the-Epsilon-data-breach-a-watershed-for-the-marketing-industry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The real cost of a security breach By David Hobson August 12, 2008</a:t>
            </a:r>
          </a:p>
          <a:p>
            <a:pPr marL="0" indent="0">
              <a:buNone/>
            </a:pPr>
            <a:r>
              <a:rPr lang="en-US" dirty="0">
                <a:hlinkClick r:id="rId8"/>
              </a:rPr>
              <a:t>http://www.scmagazine.com/the-real-cost-of-a-security-breach/article/113717/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Epsilon Data Breach: Expect a Surge in Spear Phishing Attacks by </a:t>
            </a:r>
            <a:r>
              <a:rPr lang="en-US" dirty="0">
                <a:hlinkClick r:id="rId9"/>
              </a:rPr>
              <a:t>Tony Bradley</a:t>
            </a:r>
            <a:r>
              <a:rPr lang="en-US" dirty="0"/>
              <a:t> Apr 4, 2011</a:t>
            </a:r>
          </a:p>
          <a:p>
            <a:pPr marL="0" indent="0">
              <a:buNone/>
            </a:pPr>
            <a:r>
              <a:rPr lang="en-US" dirty="0"/>
              <a:t>http://www.pcworld.com/businesscenter/article/224192/epsilon_data_breach_expect_a_surge_in_spear_phishing_attacks.html</a:t>
            </a:r>
          </a:p>
          <a:p>
            <a:pPr marL="0" indent="0">
              <a:buNone/>
            </a:pPr>
            <a:r>
              <a:rPr lang="en-US" dirty="0"/>
              <a:t>Monster.com Admits Keeping Data Breach Under Wraps	</a:t>
            </a:r>
          </a:p>
          <a:p>
            <a:pPr marL="0" indent="0">
              <a:buNone/>
            </a:pPr>
            <a:r>
              <a:rPr lang="en-US" dirty="0">
                <a:hlinkClick r:id="rId10"/>
              </a:rPr>
              <a:t>http://www.foxnews.com/story/0,2933,294471,00.html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Report on ‘Operation Shady RAT’ identifies widespread cyber-spying By </a:t>
            </a:r>
            <a:r>
              <a:rPr lang="en-US" dirty="0">
                <a:hlinkClick r:id="rId11"/>
              </a:rPr>
              <a:t>Ellen Nakashima</a:t>
            </a:r>
            <a:r>
              <a:rPr lang="en-US" dirty="0"/>
              <a:t>, August 2, 2011</a:t>
            </a:r>
          </a:p>
          <a:p>
            <a:pPr marL="0" indent="0">
              <a:buNone/>
            </a:pPr>
            <a:r>
              <a:rPr lang="en-US" dirty="0">
                <a:hlinkClick r:id="rId12"/>
              </a:rPr>
              <a:t>http://www.washingtonpost.com/national/national-security/report-identifies-widespread-cyber-spying/2011/07/29/gIQAoTUmqI_story.html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Exclusive: Operation Shady </a:t>
            </a:r>
            <a:r>
              <a:rPr lang="en-US" cap="small" dirty="0"/>
              <a:t>rat</a:t>
            </a:r>
            <a:r>
              <a:rPr lang="en-US" dirty="0"/>
              <a:t>—Unprecedented Cyber-espionage Campaign and Intellectual-Property Bonanza </a:t>
            </a:r>
            <a:r>
              <a:rPr lang="en-US" dirty="0" err="1"/>
              <a:t>By</a:t>
            </a:r>
            <a:r>
              <a:rPr lang="en-US" u="sng" dirty="0" err="1">
                <a:hlinkClick r:id="rId13"/>
              </a:rPr>
              <a:t>Michael</a:t>
            </a:r>
            <a:r>
              <a:rPr lang="en-US" u="sng" dirty="0">
                <a:hlinkClick r:id="rId13"/>
              </a:rPr>
              <a:t> Joseph Gross</a:t>
            </a:r>
            <a:r>
              <a:rPr lang="en-US" dirty="0"/>
              <a:t> August 2, 2011</a:t>
            </a:r>
          </a:p>
          <a:p>
            <a:pPr marL="0" indent="0">
              <a:buNone/>
            </a:pPr>
            <a:r>
              <a:rPr lang="en-US" dirty="0"/>
              <a:t>http://www.vanityfair.com/culture/features/2011/09/operation-shady-rat-201109</a:t>
            </a:r>
          </a:p>
          <a:p>
            <a:pPr marL="0" indent="0">
              <a:buNone/>
            </a:pPr>
            <a:r>
              <a:rPr lang="en-US" dirty="0"/>
              <a:t>Panko, R. (2010) </a:t>
            </a:r>
            <a:r>
              <a:rPr lang="en-US" i="1" dirty="0"/>
              <a:t>Corporate Computer and Network Security</a:t>
            </a:r>
            <a:r>
              <a:rPr lang="en-US" dirty="0"/>
              <a:t>. 2</a:t>
            </a:r>
            <a:r>
              <a:rPr lang="en-US" baseline="30000" dirty="0"/>
              <a:t>nd</a:t>
            </a:r>
            <a:r>
              <a:rPr lang="en-US" dirty="0"/>
              <a:t> Edition. Prentice Hall Publishing. </a:t>
            </a:r>
          </a:p>
          <a:p>
            <a:pPr marL="0" indent="0">
              <a:buNone/>
            </a:pPr>
            <a:r>
              <a:rPr lang="en-US" dirty="0"/>
              <a:t>Rashid, F. Y. (2011, March 01). </a:t>
            </a:r>
            <a:r>
              <a:rPr lang="en-US" dirty="0" err="1"/>
              <a:t>HBGary</a:t>
            </a:r>
            <a:r>
              <a:rPr lang="en-US" dirty="0"/>
              <a:t> Federal CEO Aaron Barr Quits Due to Anonymous Attack. </a:t>
            </a:r>
            <a:r>
              <a:rPr lang="en-US" i="1" dirty="0"/>
              <a:t>IT Security &amp; Network Security News</a:t>
            </a:r>
            <a:r>
              <a:rPr lang="en-US" dirty="0"/>
              <a:t> .</a:t>
            </a:r>
          </a:p>
          <a:p>
            <a:pPr marL="0" indent="0">
              <a:buNone/>
            </a:pPr>
            <a:r>
              <a:rPr lang="en-US" i="1" dirty="0" err="1"/>
              <a:t>SecurID</a:t>
            </a:r>
            <a:r>
              <a:rPr lang="en-US" dirty="0"/>
              <a:t>. (2012, January 10). Retrieved March 2012, from Wikipedia: en.wikipeida.org/w/</a:t>
            </a:r>
            <a:r>
              <a:rPr lang="en-US" dirty="0" err="1"/>
              <a:t>index.php?title</a:t>
            </a:r>
            <a:r>
              <a:rPr lang="en-US" dirty="0"/>
              <a:t>=</a:t>
            </a:r>
            <a:r>
              <a:rPr lang="en-US" dirty="0" err="1"/>
              <a:t>SecurID&amp;printable</a:t>
            </a:r>
            <a:r>
              <a:rPr lang="en-US" dirty="0"/>
              <a:t>=yes</a:t>
            </a:r>
          </a:p>
          <a:p>
            <a:pPr marL="0" indent="0">
              <a:buNone/>
            </a:pPr>
            <a:r>
              <a:rPr lang="en-US" dirty="0" err="1"/>
              <a:t>Zetter</a:t>
            </a:r>
            <a:r>
              <a:rPr lang="en-US" dirty="0"/>
              <a:t>, K. (2010, March 26). </a:t>
            </a:r>
            <a:r>
              <a:rPr lang="en-US" i="1" dirty="0"/>
              <a:t>Hacker Sentenced to 20 Years for Breach of Credit Card Processor</a:t>
            </a:r>
            <a:r>
              <a:rPr lang="en-US" dirty="0"/>
              <a:t>. Wired.com. Retrieved April 1, 2012.</a:t>
            </a:r>
          </a:p>
          <a:p>
            <a:pPr marL="0" indent="0">
              <a:buNone/>
            </a:pPr>
            <a:r>
              <a:rPr lang="en-US" dirty="0"/>
              <a:t>http://www.wired.com/threatlevel/2010/03/heartland-sentencing/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24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800600"/>
            <a:ext cx="8183880" cy="1051560"/>
          </a:xfrm>
        </p:spPr>
        <p:txBody>
          <a:bodyPr anchor="ctr">
            <a:normAutofit fontScale="90000"/>
          </a:bodyPr>
          <a:lstStyle/>
          <a:p>
            <a:r>
              <a:rPr lang="en-US" dirty="0" smtClean="0"/>
              <a:t>Top 10 Information Security Failures in Recent 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183880" cy="4187952"/>
          </a:xfrm>
        </p:spPr>
        <p:txBody>
          <a:bodyPr>
            <a:normAutofit/>
          </a:bodyPr>
          <a:lstStyle/>
          <a:p>
            <a:r>
              <a:rPr lang="en-US" dirty="0" smtClean="0"/>
              <a:t>What happened? </a:t>
            </a:r>
          </a:p>
          <a:p>
            <a:pPr lvl="1"/>
            <a:r>
              <a:rPr lang="en-US" dirty="0" smtClean="0"/>
              <a:t>A summary of the breach</a:t>
            </a:r>
          </a:p>
          <a:p>
            <a:r>
              <a:rPr lang="en-US" dirty="0" smtClean="0"/>
              <a:t>How did it happen?</a:t>
            </a:r>
          </a:p>
          <a:p>
            <a:pPr lvl="1"/>
            <a:r>
              <a:rPr lang="en-US" dirty="0" smtClean="0"/>
              <a:t>Attack Methods</a:t>
            </a:r>
          </a:p>
          <a:p>
            <a:pPr lvl="1"/>
            <a:r>
              <a:rPr lang="en-US" dirty="0" smtClean="0"/>
              <a:t>Control Failures</a:t>
            </a:r>
          </a:p>
          <a:p>
            <a:r>
              <a:rPr lang="en-US" dirty="0" smtClean="0"/>
              <a:t>How could it be prevented or minimized?</a:t>
            </a:r>
          </a:p>
          <a:p>
            <a:pPr lvl="1"/>
            <a:r>
              <a:rPr lang="en-US" dirty="0" smtClean="0"/>
              <a:t>Preventative IT security</a:t>
            </a:r>
          </a:p>
          <a:p>
            <a:r>
              <a:rPr lang="en-US" dirty="0" smtClean="0"/>
              <a:t>Financial Impact</a:t>
            </a:r>
          </a:p>
          <a:p>
            <a:pPr lvl="1"/>
            <a:r>
              <a:rPr lang="en-US" dirty="0" smtClean="0"/>
              <a:t>Cost of the breach</a:t>
            </a:r>
          </a:p>
        </p:txBody>
      </p:sp>
    </p:spTree>
    <p:extLst>
      <p:ext uri="{BB962C8B-B14F-4D97-AF65-F5344CB8AC3E}">
        <p14:creationId xmlns:p14="http://schemas.microsoft.com/office/powerpoint/2010/main" val="1331737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00600"/>
            <a:ext cx="8183880" cy="105156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TJX (2005)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183880" cy="418795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Parent company of TJ Maxx, Marshalls, Home Goods, and more</a:t>
            </a:r>
          </a:p>
          <a:p>
            <a:r>
              <a:rPr lang="en-US" dirty="0" smtClean="0"/>
              <a:t>Reported data breach potentially affecting thousands of consumers</a:t>
            </a:r>
          </a:p>
          <a:p>
            <a:r>
              <a:rPr lang="en-US" dirty="0" smtClean="0"/>
              <a:t>Masterminded by Albert Gonzalez</a:t>
            </a:r>
          </a:p>
          <a:p>
            <a:r>
              <a:rPr lang="en-US" dirty="0" smtClean="0"/>
              <a:t>Hackers gained access via store wireless networks </a:t>
            </a:r>
          </a:p>
          <a:p>
            <a:pPr lvl="1"/>
            <a:r>
              <a:rPr lang="en-US" dirty="0" smtClean="0"/>
              <a:t>Outdated WEP security</a:t>
            </a:r>
          </a:p>
          <a:p>
            <a:r>
              <a:rPr lang="en-US" dirty="0" smtClean="0"/>
              <a:t>Gained access to corporate servers housing sensitive information</a:t>
            </a:r>
          </a:p>
          <a:p>
            <a:pPr lvl="1"/>
            <a:r>
              <a:rPr lang="en-US" dirty="0" smtClean="0"/>
              <a:t>Including CC Information</a:t>
            </a:r>
          </a:p>
        </p:txBody>
      </p:sp>
      <p:pic>
        <p:nvPicPr>
          <p:cNvPr id="4" name="Picture 9" descr="C:\Users\kchase\Pictures\TJ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76800"/>
            <a:ext cx="1708150" cy="90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32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00600"/>
            <a:ext cx="8183880" cy="105156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TJX (2005)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PCI compliance issues</a:t>
            </a:r>
          </a:p>
          <a:p>
            <a:pPr lvl="1"/>
            <a:r>
              <a:rPr lang="en-US" dirty="0" smtClean="0"/>
              <a:t>In compliance with only 3 of 12 standards</a:t>
            </a:r>
          </a:p>
          <a:p>
            <a:pPr lvl="1"/>
            <a:r>
              <a:rPr lang="en-US" dirty="0"/>
              <a:t>Failure to upgrade </a:t>
            </a:r>
            <a:r>
              <a:rPr lang="en-US" dirty="0" smtClean="0"/>
              <a:t>systems in timely manner</a:t>
            </a:r>
          </a:p>
          <a:p>
            <a:r>
              <a:rPr lang="en-US" dirty="0" smtClean="0"/>
              <a:t>Too much information stored</a:t>
            </a:r>
          </a:p>
          <a:p>
            <a:pPr lvl="1"/>
            <a:r>
              <a:rPr lang="en-US" dirty="0" smtClean="0"/>
              <a:t>CC #s, PINs, CVV #s</a:t>
            </a:r>
          </a:p>
          <a:p>
            <a:r>
              <a:rPr lang="en-US" dirty="0" smtClean="0"/>
              <a:t>Lack of encryption</a:t>
            </a:r>
          </a:p>
          <a:p>
            <a:r>
              <a:rPr lang="en-US" dirty="0" smtClean="0"/>
              <a:t>Lack of fraud detection</a:t>
            </a:r>
          </a:p>
          <a:p>
            <a:pPr lvl="1"/>
            <a:r>
              <a:rPr lang="en-US" dirty="0" smtClean="0"/>
              <a:t>Breach lasted 18 months</a:t>
            </a:r>
          </a:p>
          <a:p>
            <a:r>
              <a:rPr lang="en-US" dirty="0" smtClean="0"/>
              <a:t>Result: 45.7 Million credit card numbers stolen</a:t>
            </a:r>
            <a:endParaRPr lang="en-US" dirty="0"/>
          </a:p>
        </p:txBody>
      </p:sp>
      <p:pic>
        <p:nvPicPr>
          <p:cNvPr id="4" name="Picture 9" descr="C:\Users\kchase\Pictures\TJ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76800"/>
            <a:ext cx="1708150" cy="900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603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800600"/>
            <a:ext cx="8183880" cy="1051560"/>
          </a:xfrm>
        </p:spPr>
        <p:txBody>
          <a:bodyPr anchor="ctr"/>
          <a:lstStyle/>
          <a:p>
            <a:r>
              <a:rPr lang="en-US" dirty="0" smtClean="0"/>
              <a:t>AOL (2006)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183880" cy="41879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Intentionally released search logs</a:t>
            </a:r>
          </a:p>
          <a:p>
            <a:pPr lvl="1"/>
            <a:r>
              <a:rPr lang="en-US" dirty="0" smtClean="0"/>
              <a:t>Contained-</a:t>
            </a:r>
          </a:p>
          <a:p>
            <a:pPr lvl="2"/>
            <a:r>
              <a:rPr lang="en-US" dirty="0" smtClean="0"/>
              <a:t>SSN’s</a:t>
            </a:r>
          </a:p>
          <a:p>
            <a:pPr lvl="2"/>
            <a:r>
              <a:rPr lang="en-US" dirty="0" smtClean="0"/>
              <a:t>Bank account information</a:t>
            </a:r>
          </a:p>
          <a:p>
            <a:pPr lvl="2"/>
            <a:r>
              <a:rPr lang="en-US" dirty="0" smtClean="0"/>
              <a:t>Demographic information</a:t>
            </a:r>
          </a:p>
          <a:p>
            <a:r>
              <a:rPr lang="en-US" dirty="0" smtClean="0"/>
              <a:t>Exposed 650,000 users to identity theft</a:t>
            </a:r>
          </a:p>
          <a:p>
            <a:r>
              <a:rPr lang="en-US" dirty="0" smtClean="0"/>
              <a:t>IT Security/Control Issues</a:t>
            </a:r>
          </a:p>
          <a:p>
            <a:r>
              <a:rPr lang="en-US" dirty="0" smtClean="0"/>
              <a:t>Violation of Electronic Communications Privacy Act</a:t>
            </a:r>
          </a:p>
          <a:p>
            <a:r>
              <a:rPr lang="en-US" dirty="0" smtClean="0"/>
              <a:t>Lawsuits averaged $5,000 per victim</a:t>
            </a:r>
          </a:p>
          <a:p>
            <a:pPr lvl="2"/>
            <a:endParaRPr lang="en-US" dirty="0"/>
          </a:p>
        </p:txBody>
      </p:sp>
      <p:pic>
        <p:nvPicPr>
          <p:cNvPr id="4" name="Picture 5" descr="C:\Users\kchase\Pictures\ao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778" b="84444" l="9778" r="8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419600"/>
            <a:ext cx="1982482" cy="1821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063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 smtClean="0"/>
              <a:t>7-Eleven (2007)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Links to TJX Case</a:t>
            </a:r>
          </a:p>
          <a:p>
            <a:pPr lvl="1"/>
            <a:r>
              <a:rPr lang="en-US" dirty="0" smtClean="0"/>
              <a:t>Albert Gonzalez – connected to cases involving TJX, Heartland, Hannaford, 7-Eleven</a:t>
            </a:r>
          </a:p>
          <a:p>
            <a:r>
              <a:rPr lang="en-US" dirty="0" smtClean="0"/>
              <a:t>SQL injection attack to access ATM and Point of Sale systems</a:t>
            </a:r>
          </a:p>
          <a:p>
            <a:r>
              <a:rPr lang="en-US" dirty="0" smtClean="0"/>
              <a:t>Injected malware to intercept user inputs in real-time</a:t>
            </a:r>
          </a:p>
          <a:p>
            <a:pPr lvl="1"/>
            <a:r>
              <a:rPr lang="en-US" dirty="0" smtClean="0"/>
              <a:t>Also were able to access historical data</a:t>
            </a:r>
          </a:p>
          <a:p>
            <a:pPr lvl="1"/>
            <a:r>
              <a:rPr lang="en-US" dirty="0" smtClean="0"/>
              <a:t>PINs stolen in electronic transmission</a:t>
            </a:r>
          </a:p>
          <a:p>
            <a:r>
              <a:rPr lang="en-US" dirty="0" smtClean="0"/>
              <a:t>$2 million in damages</a:t>
            </a:r>
          </a:p>
          <a:p>
            <a:r>
              <a:rPr lang="en-US" dirty="0" smtClean="0"/>
              <a:t>Better encryption and fraud detection systems could have decreased the loss</a:t>
            </a:r>
            <a:endParaRPr lang="en-US" dirty="0"/>
          </a:p>
        </p:txBody>
      </p:sp>
      <p:pic>
        <p:nvPicPr>
          <p:cNvPr id="4" name="Picture 4" descr="C:\Users\kchase\Pictures\7-eleven_logo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724400"/>
            <a:ext cx="1132768" cy="109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87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24400"/>
            <a:ext cx="8183880" cy="1051560"/>
          </a:xfrm>
        </p:spPr>
        <p:txBody>
          <a:bodyPr anchor="ctr"/>
          <a:lstStyle/>
          <a:p>
            <a:r>
              <a:rPr lang="en-US" dirty="0" smtClean="0"/>
              <a:t>Sony (2011)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Already bad reputation for protecting consumer data</a:t>
            </a:r>
          </a:p>
          <a:p>
            <a:pPr lvl="1"/>
            <a:r>
              <a:rPr lang="en-US" dirty="0" smtClean="0"/>
              <a:t>Rootkit Incident</a:t>
            </a:r>
          </a:p>
          <a:p>
            <a:r>
              <a:rPr lang="en-US" dirty="0" smtClean="0"/>
              <a:t>Reported breach to PlayStation Network and </a:t>
            </a:r>
            <a:r>
              <a:rPr lang="en-US" dirty="0" err="1" smtClean="0"/>
              <a:t>Qriocity</a:t>
            </a:r>
            <a:r>
              <a:rPr lang="en-US" dirty="0" smtClean="0"/>
              <a:t> music service</a:t>
            </a:r>
          </a:p>
          <a:p>
            <a:pPr lvl="1"/>
            <a:r>
              <a:rPr lang="en-US" dirty="0" smtClean="0"/>
              <a:t>Immediate shutdown of the PlayStation Network</a:t>
            </a:r>
          </a:p>
          <a:p>
            <a:r>
              <a:rPr lang="en-US" dirty="0"/>
              <a:t>Affected:</a:t>
            </a:r>
          </a:p>
          <a:p>
            <a:pPr lvl="1"/>
            <a:r>
              <a:rPr lang="en-US" dirty="0"/>
              <a:t>77 million PlayStation Network users</a:t>
            </a:r>
          </a:p>
          <a:p>
            <a:pPr lvl="1"/>
            <a:r>
              <a:rPr lang="en-US" dirty="0"/>
              <a:t>25.4 million Sony Online Entertainment </a:t>
            </a:r>
            <a:r>
              <a:rPr lang="en-US" dirty="0" smtClean="0"/>
              <a:t>users</a:t>
            </a:r>
          </a:p>
          <a:p>
            <a:r>
              <a:rPr lang="en-US" dirty="0"/>
              <a:t>Released:</a:t>
            </a:r>
          </a:p>
          <a:p>
            <a:pPr lvl="1"/>
            <a:r>
              <a:rPr lang="en-US" dirty="0"/>
              <a:t>Customer Names</a:t>
            </a:r>
          </a:p>
          <a:p>
            <a:pPr lvl="1"/>
            <a:r>
              <a:rPr lang="en-US" dirty="0"/>
              <a:t>Addresses</a:t>
            </a:r>
          </a:p>
          <a:p>
            <a:pPr lvl="1"/>
            <a:r>
              <a:rPr lang="en-US" dirty="0"/>
              <a:t>Email</a:t>
            </a:r>
          </a:p>
          <a:p>
            <a:pPr lvl="1"/>
            <a:r>
              <a:rPr lang="en-US" dirty="0"/>
              <a:t>Log-</a:t>
            </a:r>
            <a:r>
              <a:rPr lang="en-US" dirty="0" err="1"/>
              <a:t>Ons</a:t>
            </a:r>
            <a:endParaRPr lang="en-US" dirty="0"/>
          </a:p>
          <a:p>
            <a:pPr lvl="1"/>
            <a:r>
              <a:rPr lang="en-US" dirty="0"/>
              <a:t>Credit card information</a:t>
            </a:r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4" name="Picture 8" descr="C:\Users\kchase\Pictures\s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724400"/>
            <a:ext cx="1560911" cy="104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72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724400"/>
            <a:ext cx="8183880" cy="1051560"/>
          </a:xfrm>
        </p:spPr>
        <p:txBody>
          <a:bodyPr anchor="ctr"/>
          <a:lstStyle/>
          <a:p>
            <a:r>
              <a:rPr lang="en-US" dirty="0" smtClean="0"/>
              <a:t>Sony (2011)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Access to system administrator PC containing sensitive information</a:t>
            </a:r>
          </a:p>
          <a:p>
            <a:pPr lvl="1"/>
            <a:r>
              <a:rPr lang="en-US" dirty="0" smtClean="0"/>
              <a:t>Malicious Email to gain access</a:t>
            </a:r>
          </a:p>
          <a:p>
            <a:pPr lvl="1"/>
            <a:r>
              <a:rPr lang="en-US" dirty="0"/>
              <a:t>Masked by Anonymous DDOS </a:t>
            </a:r>
            <a:r>
              <a:rPr lang="en-US" dirty="0" smtClean="0"/>
              <a:t>attack</a:t>
            </a:r>
          </a:p>
          <a:p>
            <a:pPr lvl="2"/>
            <a:r>
              <a:rPr lang="en-US" dirty="0" smtClean="0"/>
              <a:t>Slowed Fraud Detection</a:t>
            </a:r>
          </a:p>
          <a:p>
            <a:pPr lvl="2"/>
            <a:r>
              <a:rPr lang="en-US" dirty="0" smtClean="0"/>
              <a:t>Anonymous denies involvement</a:t>
            </a:r>
          </a:p>
          <a:p>
            <a:r>
              <a:rPr lang="en-US" dirty="0" smtClean="0"/>
              <a:t>“Sony </a:t>
            </a:r>
            <a:r>
              <a:rPr lang="en-US" dirty="0"/>
              <a:t>probably did not pay enough attention to security when it was developing the software that runs its network</a:t>
            </a:r>
            <a:r>
              <a:rPr lang="en-US" dirty="0" smtClean="0"/>
              <a:t>.” – Reuters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8" descr="C:\Users\kchase\Pictures\son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724400"/>
            <a:ext cx="1560911" cy="104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084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485</TotalTime>
  <Words>1446</Words>
  <Application>Microsoft Office PowerPoint</Application>
  <PresentationFormat>On-screen Show (4:3)</PresentationFormat>
  <Paragraphs>226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Aspect</vt:lpstr>
      <vt:lpstr>Information Security Lapses</vt:lpstr>
      <vt:lpstr>Information Security Lapses</vt:lpstr>
      <vt:lpstr>Top 10 Information Security Failures in Recent History</vt:lpstr>
      <vt:lpstr>TJX (2005) </vt:lpstr>
      <vt:lpstr>TJX (2005) </vt:lpstr>
      <vt:lpstr>AOL (2006)</vt:lpstr>
      <vt:lpstr>7-Eleven (2007)</vt:lpstr>
      <vt:lpstr>Sony (2011)</vt:lpstr>
      <vt:lpstr>Sony (2011)</vt:lpstr>
      <vt:lpstr>Monster.com (2007)</vt:lpstr>
      <vt:lpstr>Monster.com (2007)</vt:lpstr>
      <vt:lpstr>Epsilon (2011)</vt:lpstr>
      <vt:lpstr>Epsilon (2011)</vt:lpstr>
      <vt:lpstr>Epsilon (2011)</vt:lpstr>
      <vt:lpstr>Operation shady RAT (2009-2011)</vt:lpstr>
      <vt:lpstr>Operation shady RAT (2009-2011)</vt:lpstr>
      <vt:lpstr>Operation shady RAT (2009-2011)</vt:lpstr>
      <vt:lpstr>TriCare (2011)</vt:lpstr>
      <vt:lpstr>TriCare (2011)</vt:lpstr>
      <vt:lpstr>HBGary (2011)</vt:lpstr>
      <vt:lpstr>HBGary (2011)</vt:lpstr>
      <vt:lpstr>HBGary (2011)</vt:lpstr>
      <vt:lpstr>RSA SecurID (2011)</vt:lpstr>
      <vt:lpstr>RSA SecurID (2011)</vt:lpstr>
      <vt:lpstr>RSA SecurID (2011)</vt:lpstr>
      <vt:lpstr>The financial impact</vt:lpstr>
      <vt:lpstr>The financial impact</vt:lpstr>
      <vt:lpstr>Accounting and Security</vt:lpstr>
      <vt:lpstr>References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Security Lapses</dc:title>
  <dc:creator>Kelly</dc:creator>
  <cp:lastModifiedBy>shankar</cp:lastModifiedBy>
  <cp:revision>33</cp:revision>
  <dcterms:created xsi:type="dcterms:W3CDTF">2012-04-10T01:31:28Z</dcterms:created>
  <dcterms:modified xsi:type="dcterms:W3CDTF">2012-04-12T20:45:25Z</dcterms:modified>
</cp:coreProperties>
</file>